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90C3A8-93EF-4B34-B5AA-1460BC9F7217}" type="datetimeFigureOut">
              <a:rPr lang="en-US"/>
              <a:pPr>
                <a:defRPr/>
              </a:pPr>
              <a:t>8/24/2016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B2B3BD8-C956-4291-BE86-3CD76F3056D7}" type="slidenum">
              <a:rPr lang="en-US"/>
              <a:pPr>
                <a:defRPr/>
              </a:pPr>
              <a:t>‹#›</a:t>
            </a:fld>
            <a:endParaRPr lang="en-US"/>
          </a:p>
        </p:txBody>
      </p:sp>
    </p:spTree>
    <p:extLst>
      <p:ext uri="{BB962C8B-B14F-4D97-AF65-F5344CB8AC3E}">
        <p14:creationId xmlns:p14="http://schemas.microsoft.com/office/powerpoint/2010/main" val="1043901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2D6C3B-C674-460C-AB2E-B06D5ABEB29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31848F-4BCA-4DA7-9CF6-975305DBD88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58358A-C555-4077-A0F3-E420A3E86E0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0CBA3B-C770-4143-B0D5-523B10248E7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9CA29D-1F7F-46CA-A15F-7CD13E093DE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54A2EC-C5E1-41FA-A5CE-5CE38E70B108}"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445035-1004-4186-A66B-76A76BA81A68}"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678CF8-43BB-441C-9B7E-303CC1A2BDA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9083E4-DFDF-4DAF-8CAE-C6475C1A8A3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C96FA7-190C-43B0-AE61-3D5AE020131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42F356-A5F9-4545-9266-542FC12A1C7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0C943A-7AAA-4C64-8E17-E8FD7A902C17}"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E8272D-C9C8-4B76-9B4B-BB8EB6F3655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FD9342-CDF2-4D98-8A49-CBCC12C5645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F3A96C95-5AF3-495B-805C-A3625561BC50}"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2C9EDE-1BFA-43DA-8DB9-D804F3B06D7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EAD38E-B898-484F-9CC0-52350FE8C3D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A5A056-20C2-4992-819D-5443DE6BA32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04817238-1A9E-49EB-923B-FBCF77DC25F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B15417-A0D0-483D-89CB-0CA279CAA2A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7915A8-6D99-45E0-A111-5E171D50A5E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3E881AD-2165-4C5F-9EB9-E2692DA4C69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B1B766C-C930-4852-8D8A-A76C6693704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ACBF62-CC3C-4D48-BE6A-E58D05CB3AE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110FFD-1B42-4FA0-984F-74279EF02DB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8219A0B-7B40-4D1F-BDB4-507D5F26D2B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50825" y="2060575"/>
            <a:ext cx="8713788" cy="1368425"/>
          </a:xfrm>
        </p:spPr>
        <p:txBody>
          <a:bodyPr/>
          <a:lstStyle/>
          <a:p>
            <a:pPr algn="l" eaLnBrk="1" hangingPunct="1"/>
            <a:r>
              <a:rPr lang="en-AU" sz="1800" dirty="0" smtClean="0">
                <a:solidFill>
                  <a:srgbClr val="002060"/>
                </a:solidFill>
              </a:rPr>
              <a:t>ALCOHOLICS ANONYMOUS IS A FELLOWSHIP OF  MEN AND WOMEN WHO SHARE THEIR EXPERIENCE, STRENGTH AND HOPE WITH EACH OTHER THAT THEY MAY SOLVE THEIR COMMON PROBLEM AND HELP OTHERS  TO RECOVER FROM ALCOHOLISM. </a:t>
            </a:r>
            <a:endParaRPr lang="en-US" sz="1800" dirty="0" smtClean="0">
              <a:solidFill>
                <a:srgbClr val="002060"/>
              </a:solidFill>
            </a:endParaRPr>
          </a:p>
        </p:txBody>
      </p:sp>
      <p:sp>
        <p:nvSpPr>
          <p:cNvPr id="2052" name="WordArt 4"/>
          <p:cNvSpPr>
            <a:spLocks noChangeArrowheads="1" noChangeShapeType="1" noTextEdit="1"/>
          </p:cNvSpPr>
          <p:nvPr/>
        </p:nvSpPr>
        <p:spPr bwMode="auto">
          <a:xfrm>
            <a:off x="1042988" y="549275"/>
            <a:ext cx="6913562" cy="1079500"/>
          </a:xfrm>
          <a:prstGeom prst="rect">
            <a:avLst/>
          </a:prstGeom>
        </p:spPr>
        <p:txBody>
          <a:bodyPr wrap="none" fromWordArt="1">
            <a:prstTxWarp prst="textPlain">
              <a:avLst>
                <a:gd name="adj" fmla="val 50000"/>
              </a:avLst>
            </a:prstTxWarp>
          </a:bodyPr>
          <a:lstStyle/>
          <a:p>
            <a:pPr algn="ctr"/>
            <a:r>
              <a:rPr lang="en-AU" sz="2800" b="1" kern="10" dirty="0">
                <a:ln w="12700">
                  <a:solidFill>
                    <a:srgbClr val="3333CC"/>
                  </a:solidFill>
                  <a:round/>
                  <a:headEnd/>
                  <a:tailEnd/>
                </a:ln>
                <a:solidFill>
                  <a:srgbClr val="FFFF00"/>
                </a:solidFill>
                <a:effectLst>
                  <a:outerShdw dist="45791" dir="2021404" algn="ctr" rotWithShape="0">
                    <a:srgbClr val="9999FF"/>
                  </a:outerShdw>
                </a:effectLst>
                <a:latin typeface="Arial Black"/>
              </a:rPr>
              <a:t>ALCOHOLICS ANONYMOUS</a:t>
            </a:r>
          </a:p>
        </p:txBody>
      </p:sp>
      <p:sp>
        <p:nvSpPr>
          <p:cNvPr id="2053" name="Text Box 5"/>
          <p:cNvSpPr txBox="1">
            <a:spLocks noChangeArrowheads="1"/>
          </p:cNvSpPr>
          <p:nvPr/>
        </p:nvSpPr>
        <p:spPr bwMode="auto">
          <a:xfrm>
            <a:off x="250825" y="3357563"/>
            <a:ext cx="8569325" cy="946150"/>
          </a:xfrm>
          <a:prstGeom prst="rect">
            <a:avLst/>
          </a:prstGeom>
          <a:noFill/>
          <a:ln w="9525">
            <a:noFill/>
            <a:miter lim="800000"/>
            <a:headEnd/>
            <a:tailEnd/>
          </a:ln>
        </p:spPr>
        <p:txBody>
          <a:bodyPr>
            <a:spAutoFit/>
          </a:bodyPr>
          <a:lstStyle/>
          <a:p>
            <a:r>
              <a:rPr lang="en-AU" dirty="0">
                <a:solidFill>
                  <a:srgbClr val="002060"/>
                </a:solidFill>
              </a:rPr>
              <a:t>THE ONLY REQUIREMENT FOR MEMBERSHIP IS A DESIRE TO STOP DRINKING. THERE ARE NO DUES OR FEES FOR MEMBERSHIP; WE ARE SELF-SUPPORTING THROUGH OUR OWN CONTRIBUTIONS</a:t>
            </a:r>
            <a:r>
              <a:rPr lang="en-AU" sz="2000" dirty="0">
                <a:solidFill>
                  <a:srgbClr val="002060"/>
                </a:solidFill>
              </a:rPr>
              <a:t>.</a:t>
            </a:r>
            <a:endParaRPr lang="en-US" sz="2000" dirty="0">
              <a:solidFill>
                <a:srgbClr val="002060"/>
              </a:solidFill>
            </a:endParaRPr>
          </a:p>
        </p:txBody>
      </p:sp>
      <p:sp>
        <p:nvSpPr>
          <p:cNvPr id="2054" name="Text Box 6"/>
          <p:cNvSpPr txBox="1">
            <a:spLocks noChangeArrowheads="1"/>
          </p:cNvSpPr>
          <p:nvPr/>
        </p:nvSpPr>
        <p:spPr bwMode="auto">
          <a:xfrm>
            <a:off x="250825" y="4508500"/>
            <a:ext cx="8713788" cy="915988"/>
          </a:xfrm>
          <a:prstGeom prst="rect">
            <a:avLst/>
          </a:prstGeom>
          <a:noFill/>
          <a:ln w="9525">
            <a:noFill/>
            <a:miter lim="800000"/>
            <a:headEnd/>
            <a:tailEnd/>
          </a:ln>
        </p:spPr>
        <p:txBody>
          <a:bodyPr>
            <a:spAutoFit/>
          </a:bodyPr>
          <a:lstStyle/>
          <a:p>
            <a:r>
              <a:rPr lang="en-AU" dirty="0">
                <a:solidFill>
                  <a:srgbClr val="002060"/>
                </a:solidFill>
              </a:rPr>
              <a:t>AA IS NOT ALLIED WITH ANY SECT</a:t>
            </a:r>
            <a:r>
              <a:rPr lang="en-AU">
                <a:solidFill>
                  <a:srgbClr val="002060"/>
                </a:solidFill>
              </a:rPr>
              <a:t>, </a:t>
            </a:r>
            <a:r>
              <a:rPr lang="en-AU" smtClean="0">
                <a:solidFill>
                  <a:srgbClr val="002060"/>
                </a:solidFill>
              </a:rPr>
              <a:t>DENOMINATION</a:t>
            </a:r>
            <a:r>
              <a:rPr lang="en-AU" dirty="0">
                <a:solidFill>
                  <a:srgbClr val="002060"/>
                </a:solidFill>
              </a:rPr>
              <a:t>, POLITICS, ORGANISATION OR INSTITUTION; DOES NOT WISH TO ENGAGE IN ANY CONTROVERSY; NEITHER ENDORSES NOR OPPOSES ANY CAUSES.</a:t>
            </a:r>
            <a:endParaRPr lang="en-US" dirty="0">
              <a:solidFill>
                <a:srgbClr val="002060"/>
              </a:solidFill>
            </a:endParaRPr>
          </a:p>
        </p:txBody>
      </p:sp>
      <p:sp>
        <p:nvSpPr>
          <p:cNvPr id="2055" name="Text Box 7"/>
          <p:cNvSpPr txBox="1">
            <a:spLocks noChangeArrowheads="1"/>
          </p:cNvSpPr>
          <p:nvPr/>
        </p:nvSpPr>
        <p:spPr bwMode="auto">
          <a:xfrm>
            <a:off x="285720" y="5643578"/>
            <a:ext cx="8497888" cy="641350"/>
          </a:xfrm>
          <a:prstGeom prst="rect">
            <a:avLst/>
          </a:prstGeom>
          <a:noFill/>
          <a:ln w="9525">
            <a:noFill/>
            <a:miter lim="800000"/>
            <a:headEnd/>
            <a:tailEnd/>
          </a:ln>
        </p:spPr>
        <p:txBody>
          <a:bodyPr>
            <a:spAutoFit/>
          </a:bodyPr>
          <a:lstStyle/>
          <a:p>
            <a:r>
              <a:rPr lang="en-AU" b="1" dirty="0">
                <a:solidFill>
                  <a:srgbClr val="C00000"/>
                </a:solidFill>
              </a:rPr>
              <a:t>OUR PRIMARY PURPOSE IS TO STAY SOBER AND HELP OTHER ALCOHOLICS ACHIEVE SOBRIETY.</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3000" fill="hold"/>
                                        <p:tgtEl>
                                          <p:spTgt spid="2052"/>
                                        </p:tgtEl>
                                        <p:attrNameLst>
                                          <p:attrName>ppt_w</p:attrName>
                                        </p:attrNameLst>
                                      </p:cBhvr>
                                      <p:tavLst>
                                        <p:tav tm="0">
                                          <p:val>
                                            <p:fltVal val="0"/>
                                          </p:val>
                                        </p:tav>
                                        <p:tav tm="100000">
                                          <p:val>
                                            <p:strVal val="#ppt_w"/>
                                          </p:val>
                                        </p:tav>
                                      </p:tavLst>
                                    </p:anim>
                                    <p:anim calcmode="lin" valueType="num">
                                      <p:cBhvr>
                                        <p:cTn id="8" dur="3000" fill="hold"/>
                                        <p:tgtEl>
                                          <p:spTgt spid="2052"/>
                                        </p:tgtEl>
                                        <p:attrNameLst>
                                          <p:attrName>ppt_h</p:attrName>
                                        </p:attrNameLst>
                                      </p:cBhvr>
                                      <p:tavLst>
                                        <p:tav tm="0">
                                          <p:val>
                                            <p:fltVal val="0"/>
                                          </p:val>
                                        </p:tav>
                                        <p:tav tm="100000">
                                          <p:val>
                                            <p:strVal val="#ppt_h"/>
                                          </p:val>
                                        </p:tav>
                                      </p:tavLst>
                                    </p:anim>
                                    <p:anim calcmode="lin" valueType="num">
                                      <p:cBhvr>
                                        <p:cTn id="9" dur="3000" fill="hold"/>
                                        <p:tgtEl>
                                          <p:spTgt spid="2052"/>
                                        </p:tgtEl>
                                        <p:attrNameLst>
                                          <p:attrName>style.rotation</p:attrName>
                                        </p:attrNameLst>
                                      </p:cBhvr>
                                      <p:tavLst>
                                        <p:tav tm="0">
                                          <p:val>
                                            <p:fltVal val="90"/>
                                          </p:val>
                                        </p:tav>
                                        <p:tav tm="100000">
                                          <p:val>
                                            <p:fltVal val="0"/>
                                          </p:val>
                                        </p:tav>
                                      </p:tavLst>
                                    </p:anim>
                                    <p:animEffect transition="in" filter="fade">
                                      <p:cBhvr>
                                        <p:cTn id="10" dur="3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 calcmode="lin" valueType="num">
                                      <p:cBhvr>
                                        <p:cTn id="15" dur="30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16" dur="3000" fill="hold"/>
                                        <p:tgtEl>
                                          <p:spTgt spid="20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3000"/>
                                        <p:tgtEl>
                                          <p:spTgt spid="20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p:cTn id="22" dur="3000" fill="hold"/>
                                        <p:tgtEl>
                                          <p:spTgt spid="2053"/>
                                        </p:tgtEl>
                                        <p:attrNameLst>
                                          <p:attrName>ppt_x</p:attrName>
                                        </p:attrNameLst>
                                      </p:cBhvr>
                                      <p:tavLst>
                                        <p:tav tm="0">
                                          <p:val>
                                            <p:strVal val="#ppt_x-.2"/>
                                          </p:val>
                                        </p:tav>
                                        <p:tav tm="100000">
                                          <p:val>
                                            <p:strVal val="#ppt_x"/>
                                          </p:val>
                                        </p:tav>
                                      </p:tavLst>
                                    </p:anim>
                                    <p:anim calcmode="lin" valueType="num">
                                      <p:cBhvr>
                                        <p:cTn id="23" dur="3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24" dur="3000"/>
                                        <p:tgtEl>
                                          <p:spTgt spid="2053"/>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p:cTn id="29" dur="3000" fill="hold"/>
                                        <p:tgtEl>
                                          <p:spTgt spid="2054"/>
                                        </p:tgtEl>
                                        <p:attrNameLst>
                                          <p:attrName>ppt_w</p:attrName>
                                        </p:attrNameLst>
                                      </p:cBhvr>
                                      <p:tavLst>
                                        <p:tav tm="0">
                                          <p:val>
                                            <p:fltVal val="0"/>
                                          </p:val>
                                        </p:tav>
                                        <p:tav tm="100000">
                                          <p:val>
                                            <p:strVal val="#ppt_w"/>
                                          </p:val>
                                        </p:tav>
                                      </p:tavLst>
                                    </p:anim>
                                    <p:anim calcmode="lin" valueType="num">
                                      <p:cBhvr>
                                        <p:cTn id="30" dur="3000" fill="hold"/>
                                        <p:tgtEl>
                                          <p:spTgt spid="2054"/>
                                        </p:tgtEl>
                                        <p:attrNameLst>
                                          <p:attrName>ppt_h</p:attrName>
                                        </p:attrNameLst>
                                      </p:cBhvr>
                                      <p:tavLst>
                                        <p:tav tm="0">
                                          <p:val>
                                            <p:fltVal val="0"/>
                                          </p:val>
                                        </p:tav>
                                        <p:tav tm="100000">
                                          <p:val>
                                            <p:strVal val="#ppt_h"/>
                                          </p:val>
                                        </p:tav>
                                      </p:tavLst>
                                    </p:anim>
                                    <p:anim calcmode="lin" valueType="num">
                                      <p:cBhvr>
                                        <p:cTn id="31" dur="3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055"/>
                                        </p:tgtEl>
                                        <p:attrNameLst>
                                          <p:attrName>style.visibility</p:attrName>
                                        </p:attrNameLst>
                                      </p:cBhvr>
                                      <p:to>
                                        <p:strVal val="visible"/>
                                      </p:to>
                                    </p:set>
                                    <p:animEffect transition="in" filter="fade">
                                      <p:cBhvr>
                                        <p:cTn id="37" dur="3000"/>
                                        <p:tgtEl>
                                          <p:spTgt spid="2055"/>
                                        </p:tgtEl>
                                      </p:cBhvr>
                                    </p:animEffect>
                                    <p:anim calcmode="lin" valueType="num">
                                      <p:cBhvr>
                                        <p:cTn id="38" dur="3000" fill="hold"/>
                                        <p:tgtEl>
                                          <p:spTgt spid="2055"/>
                                        </p:tgtEl>
                                        <p:attrNameLst>
                                          <p:attrName>ppt_x</p:attrName>
                                        </p:attrNameLst>
                                      </p:cBhvr>
                                      <p:tavLst>
                                        <p:tav tm="0">
                                          <p:val>
                                            <p:strVal val="#ppt_x"/>
                                          </p:val>
                                        </p:tav>
                                        <p:tav tm="100000">
                                          <p:val>
                                            <p:strVal val="#ppt_x"/>
                                          </p:val>
                                        </p:tav>
                                      </p:tavLst>
                                    </p:anim>
                                    <p:anim calcmode="lin" valueType="num">
                                      <p:cBhvr>
                                        <p:cTn id="39" dur="2700" decel="100000" fill="hold"/>
                                        <p:tgtEl>
                                          <p:spTgt spid="2055"/>
                                        </p:tgtEl>
                                        <p:attrNameLst>
                                          <p:attrName>ppt_y</p:attrName>
                                        </p:attrNameLst>
                                      </p:cBhvr>
                                      <p:tavLst>
                                        <p:tav tm="0">
                                          <p:val>
                                            <p:strVal val="#ppt_y+1"/>
                                          </p:val>
                                        </p:tav>
                                        <p:tav tm="100000">
                                          <p:val>
                                            <p:strVal val="#ppt_y-.03"/>
                                          </p:val>
                                        </p:tav>
                                      </p:tavLst>
                                    </p:anim>
                                    <p:anim calcmode="lin" valueType="num">
                                      <p:cBhvr>
                                        <p:cTn id="40" dur="300" accel="100000" fill="hold">
                                          <p:stCondLst>
                                            <p:cond delay="2700"/>
                                          </p:stCondLst>
                                        </p:cTn>
                                        <p:tgtEl>
                                          <p:spTgt spid="20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animBg="1"/>
      <p:bldP spid="2053" grpId="0"/>
      <p:bldP spid="2054"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8</a:t>
            </a:r>
          </a:p>
        </p:txBody>
      </p:sp>
      <p:sp>
        <p:nvSpPr>
          <p:cNvPr id="6" name="TextBox 5"/>
          <p:cNvSpPr txBox="1">
            <a:spLocks noChangeArrowheads="1"/>
          </p:cNvSpPr>
          <p:nvPr/>
        </p:nvSpPr>
        <p:spPr bwMode="auto">
          <a:xfrm>
            <a:off x="5143500" y="1500188"/>
            <a:ext cx="4000500" cy="1477328"/>
          </a:xfrm>
          <a:prstGeom prst="rect">
            <a:avLst/>
          </a:prstGeom>
          <a:noFill/>
          <a:ln w="9525">
            <a:noFill/>
            <a:miter lim="800000"/>
            <a:headEnd/>
            <a:tailEnd/>
          </a:ln>
        </p:spPr>
        <p:txBody>
          <a:bodyPr>
            <a:spAutoFit/>
          </a:bodyPr>
          <a:lstStyle/>
          <a:p>
            <a:r>
              <a:rPr lang="en-US" b="1" dirty="0" smtClean="0">
                <a:solidFill>
                  <a:srgbClr val="FFFF00"/>
                </a:solidFill>
              </a:rPr>
              <a:t>From our inventory list we get the names of people we had harmed and we want to say sorry to them for what we did when we were on the grog.</a:t>
            </a:r>
            <a:endParaRPr lang="en-US" b="1" dirty="0">
              <a:solidFill>
                <a:srgbClr val="FFFF00"/>
              </a:solidFill>
            </a:endParaRPr>
          </a:p>
        </p:txBody>
      </p:sp>
      <p:pic>
        <p:nvPicPr>
          <p:cNvPr id="8194" name="Picture 2"/>
          <p:cNvPicPr>
            <a:picLocks noChangeAspect="1" noChangeArrowheads="1"/>
          </p:cNvPicPr>
          <p:nvPr/>
        </p:nvPicPr>
        <p:blipFill>
          <a:blip r:embed="rId4" cstate="print"/>
          <a:srcRect/>
          <a:stretch>
            <a:fillRect/>
          </a:stretch>
        </p:blipFill>
        <p:spPr bwMode="auto">
          <a:xfrm>
            <a:off x="357158" y="1547833"/>
            <a:ext cx="4419600" cy="48101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3000" fill="hold"/>
                                        <p:tgtEl>
                                          <p:spTgt spid="19458"/>
                                        </p:tgtEl>
                                        <p:attrNameLst>
                                          <p:attrName>ppt_w</p:attrName>
                                        </p:attrNameLst>
                                      </p:cBhvr>
                                      <p:tavLst>
                                        <p:tav tm="0" fmla="#ppt_w*sin(2.5*pi*$)">
                                          <p:val>
                                            <p:fltVal val="0"/>
                                          </p:val>
                                        </p:tav>
                                        <p:tav tm="100000">
                                          <p:val>
                                            <p:fltVal val="1"/>
                                          </p:val>
                                        </p:tav>
                                      </p:tavLst>
                                    </p:anim>
                                    <p:anim calcmode="lin" valueType="num">
                                      <p:cBhvr>
                                        <p:cTn id="8" dur="30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9</a:t>
            </a:r>
          </a:p>
        </p:txBody>
      </p:sp>
      <p:sp>
        <p:nvSpPr>
          <p:cNvPr id="6" name="TextBox 5"/>
          <p:cNvSpPr txBox="1">
            <a:spLocks noChangeArrowheads="1"/>
          </p:cNvSpPr>
          <p:nvPr/>
        </p:nvSpPr>
        <p:spPr bwMode="auto">
          <a:xfrm>
            <a:off x="4786313" y="1357313"/>
            <a:ext cx="4357687" cy="1754326"/>
          </a:xfrm>
          <a:prstGeom prst="rect">
            <a:avLst/>
          </a:prstGeom>
          <a:noFill/>
          <a:ln w="9525">
            <a:noFill/>
            <a:miter lim="800000"/>
            <a:headEnd/>
            <a:tailEnd/>
          </a:ln>
        </p:spPr>
        <p:txBody>
          <a:bodyPr>
            <a:spAutoFit/>
          </a:bodyPr>
          <a:lstStyle/>
          <a:p>
            <a:r>
              <a:rPr lang="en-US" b="1" dirty="0" smtClean="0">
                <a:solidFill>
                  <a:srgbClr val="FFFF00"/>
                </a:solidFill>
              </a:rPr>
              <a:t>We go to these people and tell them we are sober now, we say we are sorry for hurting them. We </a:t>
            </a:r>
            <a:r>
              <a:rPr lang="en-US" b="1" dirty="0">
                <a:solidFill>
                  <a:srgbClr val="FFFF00"/>
                </a:solidFill>
              </a:rPr>
              <a:t>have to be careful not to hurt their feelings </a:t>
            </a:r>
            <a:r>
              <a:rPr lang="en-US" b="1" dirty="0" smtClean="0">
                <a:solidFill>
                  <a:srgbClr val="FFFF00"/>
                </a:solidFill>
              </a:rPr>
              <a:t>anymore, our sponsor will help us with how to do it.</a:t>
            </a:r>
            <a:endParaRPr lang="en-US" b="1" dirty="0">
              <a:solidFill>
                <a:srgbClr val="FFFF00"/>
              </a:solidFill>
            </a:endParaRPr>
          </a:p>
        </p:txBody>
      </p:sp>
      <p:pic>
        <p:nvPicPr>
          <p:cNvPr id="9218" name="Picture 2"/>
          <p:cNvPicPr>
            <a:picLocks noChangeAspect="1" noChangeArrowheads="1"/>
          </p:cNvPicPr>
          <p:nvPr/>
        </p:nvPicPr>
        <p:blipFill>
          <a:blip r:embed="rId4" cstate="print"/>
          <a:srcRect/>
          <a:stretch>
            <a:fillRect/>
          </a:stretch>
        </p:blipFill>
        <p:spPr bwMode="auto">
          <a:xfrm>
            <a:off x="285720" y="1543073"/>
            <a:ext cx="4410075" cy="51720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3000" fill="hold"/>
                                        <p:tgtEl>
                                          <p:spTgt spid="20482"/>
                                        </p:tgtEl>
                                        <p:attrNameLst>
                                          <p:attrName>ppt_w</p:attrName>
                                        </p:attrNameLst>
                                      </p:cBhvr>
                                      <p:tavLst>
                                        <p:tav tm="0" fmla="#ppt_w*sin(2.5*pi*$)">
                                          <p:val>
                                            <p:fltVal val="0"/>
                                          </p:val>
                                        </p:tav>
                                        <p:tav tm="100000">
                                          <p:val>
                                            <p:fltVal val="1"/>
                                          </p:val>
                                        </p:tav>
                                      </p:tavLst>
                                    </p:anim>
                                    <p:anim calcmode="lin" valueType="num">
                                      <p:cBhvr>
                                        <p:cTn id="8" dur="3000" fill="hold"/>
                                        <p:tgtEl>
                                          <p:spTgt spid="2048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10</a:t>
            </a:r>
          </a:p>
        </p:txBody>
      </p:sp>
      <p:sp>
        <p:nvSpPr>
          <p:cNvPr id="6" name="TextBox 5"/>
          <p:cNvSpPr txBox="1">
            <a:spLocks noChangeArrowheads="1"/>
          </p:cNvSpPr>
          <p:nvPr/>
        </p:nvSpPr>
        <p:spPr bwMode="auto">
          <a:xfrm>
            <a:off x="5143500" y="1357313"/>
            <a:ext cx="4000500" cy="1754326"/>
          </a:xfrm>
          <a:prstGeom prst="rect">
            <a:avLst/>
          </a:prstGeom>
          <a:noFill/>
          <a:ln w="9525">
            <a:noFill/>
            <a:miter lim="800000"/>
            <a:headEnd/>
            <a:tailEnd/>
          </a:ln>
        </p:spPr>
        <p:txBody>
          <a:bodyPr>
            <a:spAutoFit/>
          </a:bodyPr>
          <a:lstStyle/>
          <a:p>
            <a:r>
              <a:rPr lang="en-US" b="1" dirty="0" smtClean="0">
                <a:solidFill>
                  <a:srgbClr val="FFFF00"/>
                </a:solidFill>
              </a:rPr>
              <a:t>Now we are recovered and </a:t>
            </a:r>
            <a:r>
              <a:rPr lang="en-US" b="1" dirty="0">
                <a:solidFill>
                  <a:srgbClr val="FFFF00"/>
                </a:solidFill>
              </a:rPr>
              <a:t>doing this program </a:t>
            </a:r>
            <a:r>
              <a:rPr lang="en-US" b="1" dirty="0" smtClean="0">
                <a:solidFill>
                  <a:srgbClr val="FFFF00"/>
                </a:solidFill>
              </a:rPr>
              <a:t> on a daily basis we </a:t>
            </a:r>
            <a:r>
              <a:rPr lang="en-US" b="1" dirty="0">
                <a:solidFill>
                  <a:srgbClr val="FFFF00"/>
                </a:solidFill>
              </a:rPr>
              <a:t>have to keep making sure we are still looking at our </a:t>
            </a:r>
            <a:r>
              <a:rPr lang="en-US" b="1" dirty="0" smtClean="0">
                <a:solidFill>
                  <a:srgbClr val="FFFF00"/>
                </a:solidFill>
              </a:rPr>
              <a:t>defects and when we make mistakes we </a:t>
            </a:r>
            <a:r>
              <a:rPr lang="en-US" b="1" dirty="0">
                <a:solidFill>
                  <a:srgbClr val="FFFF00"/>
                </a:solidFill>
              </a:rPr>
              <a:t>have </a:t>
            </a:r>
            <a:r>
              <a:rPr lang="en-US" b="1" dirty="0" smtClean="0">
                <a:solidFill>
                  <a:srgbClr val="FFFF00"/>
                </a:solidFill>
              </a:rPr>
              <a:t>fix it </a:t>
            </a:r>
            <a:r>
              <a:rPr lang="en-US" b="1" dirty="0">
                <a:solidFill>
                  <a:srgbClr val="FFFF00"/>
                </a:solidFill>
              </a:rPr>
              <a:t>straight away.</a:t>
            </a:r>
          </a:p>
        </p:txBody>
      </p:sp>
      <p:pic>
        <p:nvPicPr>
          <p:cNvPr id="10242" name="Picture 2"/>
          <p:cNvPicPr>
            <a:picLocks noChangeAspect="1" noChangeArrowheads="1"/>
          </p:cNvPicPr>
          <p:nvPr/>
        </p:nvPicPr>
        <p:blipFill>
          <a:blip r:embed="rId4" cstate="print"/>
          <a:srcRect/>
          <a:stretch>
            <a:fillRect/>
          </a:stretch>
        </p:blipFill>
        <p:spPr bwMode="auto">
          <a:xfrm>
            <a:off x="285720" y="1481160"/>
            <a:ext cx="4486275" cy="51625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3000" fill="hold"/>
                                        <p:tgtEl>
                                          <p:spTgt spid="21506"/>
                                        </p:tgtEl>
                                        <p:attrNameLst>
                                          <p:attrName>ppt_w</p:attrName>
                                        </p:attrNameLst>
                                      </p:cBhvr>
                                      <p:tavLst>
                                        <p:tav tm="0" fmla="#ppt_w*sin(2.5*pi*$)">
                                          <p:val>
                                            <p:fltVal val="0"/>
                                          </p:val>
                                        </p:tav>
                                        <p:tav tm="100000">
                                          <p:val>
                                            <p:fltVal val="1"/>
                                          </p:val>
                                        </p:tav>
                                      </p:tavLst>
                                    </p:anim>
                                    <p:anim calcmode="lin" valueType="num">
                                      <p:cBhvr>
                                        <p:cTn id="8" dur="3000" fill="hold"/>
                                        <p:tgtEl>
                                          <p:spTgt spid="2150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11</a:t>
            </a:r>
          </a:p>
        </p:txBody>
      </p:sp>
      <p:sp>
        <p:nvSpPr>
          <p:cNvPr id="4" name="TextBox 3"/>
          <p:cNvSpPr txBox="1">
            <a:spLocks noChangeArrowheads="1"/>
          </p:cNvSpPr>
          <p:nvPr/>
        </p:nvSpPr>
        <p:spPr bwMode="auto">
          <a:xfrm>
            <a:off x="5000625" y="1143000"/>
            <a:ext cx="3929063" cy="2308324"/>
          </a:xfrm>
          <a:prstGeom prst="rect">
            <a:avLst/>
          </a:prstGeom>
          <a:noFill/>
          <a:ln w="9525">
            <a:noFill/>
            <a:miter lim="800000"/>
            <a:headEnd/>
            <a:tailEnd/>
          </a:ln>
        </p:spPr>
        <p:txBody>
          <a:bodyPr>
            <a:spAutoFit/>
          </a:bodyPr>
          <a:lstStyle/>
          <a:p>
            <a:r>
              <a:rPr lang="en-US" b="1" dirty="0" smtClean="0">
                <a:solidFill>
                  <a:srgbClr val="FFFF00"/>
                </a:solidFill>
              </a:rPr>
              <a:t>We keep in contact with the God </a:t>
            </a:r>
            <a:r>
              <a:rPr lang="en-US" b="1" i="1" u="sng" dirty="0" smtClean="0">
                <a:solidFill>
                  <a:schemeClr val="bg1"/>
                </a:solidFill>
              </a:rPr>
              <a:t>of our own understanding  </a:t>
            </a:r>
            <a:r>
              <a:rPr lang="en-US" b="1" dirty="0" smtClean="0">
                <a:solidFill>
                  <a:srgbClr val="FFFF00"/>
                </a:solidFill>
              </a:rPr>
              <a:t>by </a:t>
            </a:r>
            <a:r>
              <a:rPr lang="en-US" b="1" dirty="0">
                <a:solidFill>
                  <a:srgbClr val="FFFF00"/>
                </a:solidFill>
              </a:rPr>
              <a:t>asking to improve our thinking and understanding so we can help where we can</a:t>
            </a:r>
            <a:r>
              <a:rPr lang="en-US" b="1" dirty="0" smtClean="0">
                <a:solidFill>
                  <a:srgbClr val="FFFF00"/>
                </a:solidFill>
              </a:rPr>
              <a:t>.</a:t>
            </a:r>
          </a:p>
          <a:p>
            <a:endParaRPr lang="en-US" b="1" dirty="0">
              <a:solidFill>
                <a:srgbClr val="FFFF00"/>
              </a:solidFill>
            </a:endParaRPr>
          </a:p>
          <a:p>
            <a:r>
              <a:rPr lang="en-US" b="1" dirty="0">
                <a:solidFill>
                  <a:srgbClr val="FFFF00"/>
                </a:solidFill>
              </a:rPr>
              <a:t>This can be a prayer to </a:t>
            </a:r>
            <a:r>
              <a:rPr lang="en-US" b="1" dirty="0" smtClean="0">
                <a:solidFill>
                  <a:srgbClr val="FFFF00"/>
                </a:solidFill>
              </a:rPr>
              <a:t>the </a:t>
            </a:r>
            <a:r>
              <a:rPr lang="en-US" b="1" dirty="0">
                <a:solidFill>
                  <a:srgbClr val="FFFF00"/>
                </a:solidFill>
              </a:rPr>
              <a:t>God</a:t>
            </a:r>
            <a:r>
              <a:rPr lang="en-US" b="1" dirty="0"/>
              <a:t> </a:t>
            </a:r>
            <a:r>
              <a:rPr lang="en-US" b="1" i="1" u="sng" dirty="0">
                <a:solidFill>
                  <a:schemeClr val="bg1"/>
                </a:solidFill>
              </a:rPr>
              <a:t>of your understanding.</a:t>
            </a:r>
          </a:p>
        </p:txBody>
      </p:sp>
      <p:pic>
        <p:nvPicPr>
          <p:cNvPr id="11266" name="Picture 2"/>
          <p:cNvPicPr>
            <a:picLocks noChangeAspect="1" noChangeArrowheads="1"/>
          </p:cNvPicPr>
          <p:nvPr/>
        </p:nvPicPr>
        <p:blipFill>
          <a:blip r:embed="rId4" cstate="print"/>
          <a:srcRect/>
          <a:stretch>
            <a:fillRect/>
          </a:stretch>
        </p:blipFill>
        <p:spPr bwMode="auto">
          <a:xfrm>
            <a:off x="285720" y="1528785"/>
            <a:ext cx="4419600" cy="51149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3000" fill="hold"/>
                                        <p:tgtEl>
                                          <p:spTgt spid="22530"/>
                                        </p:tgtEl>
                                        <p:attrNameLst>
                                          <p:attrName>ppt_w</p:attrName>
                                        </p:attrNameLst>
                                      </p:cBhvr>
                                      <p:tavLst>
                                        <p:tav tm="0" fmla="#ppt_w*sin(2.5*pi*$)">
                                          <p:val>
                                            <p:fltVal val="0"/>
                                          </p:val>
                                        </p:tav>
                                        <p:tav tm="100000">
                                          <p:val>
                                            <p:fltVal val="1"/>
                                          </p:val>
                                        </p:tav>
                                      </p:tavLst>
                                    </p:anim>
                                    <p:anim calcmode="lin" valueType="num">
                                      <p:cBhvr>
                                        <p:cTn id="8" dur="3000" fill="hold"/>
                                        <p:tgtEl>
                                          <p:spTgt spid="225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ppt_x</p:attrName>
                                        </p:attrNameLst>
                                      </p:cBhvr>
                                      <p:tavLst>
                                        <p:tav tm="0">
                                          <p:val>
                                            <p:strVal val="#ppt_x-.2"/>
                                          </p:val>
                                        </p:tav>
                                        <p:tav tm="100000">
                                          <p:val>
                                            <p:strVal val="#ppt_x"/>
                                          </p:val>
                                        </p:tav>
                                      </p:tavLst>
                                    </p:anim>
                                    <p:anim calcmode="lin" valueType="num">
                                      <p:cBhvr>
                                        <p:cTn id="14"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12</a:t>
            </a:r>
          </a:p>
        </p:txBody>
      </p:sp>
      <p:sp>
        <p:nvSpPr>
          <p:cNvPr id="4" name="TextBox 3"/>
          <p:cNvSpPr txBox="1">
            <a:spLocks noChangeArrowheads="1"/>
          </p:cNvSpPr>
          <p:nvPr/>
        </p:nvSpPr>
        <p:spPr bwMode="auto">
          <a:xfrm>
            <a:off x="5143500" y="1285875"/>
            <a:ext cx="3786188" cy="3139321"/>
          </a:xfrm>
          <a:prstGeom prst="rect">
            <a:avLst/>
          </a:prstGeom>
          <a:noFill/>
          <a:ln w="9525">
            <a:noFill/>
            <a:miter lim="800000"/>
            <a:headEnd/>
            <a:tailEnd/>
          </a:ln>
        </p:spPr>
        <p:txBody>
          <a:bodyPr>
            <a:spAutoFit/>
          </a:bodyPr>
          <a:lstStyle/>
          <a:p>
            <a:r>
              <a:rPr lang="en-US" b="1" dirty="0" smtClean="0">
                <a:solidFill>
                  <a:srgbClr val="FFFF00"/>
                </a:solidFill>
              </a:rPr>
              <a:t>Now that our Spirits have been awakened by doing the other 11 Steps and we have recovered, we </a:t>
            </a:r>
            <a:r>
              <a:rPr lang="en-US" b="1" dirty="0">
                <a:solidFill>
                  <a:srgbClr val="FFFF00"/>
                </a:solidFill>
              </a:rPr>
              <a:t>can </a:t>
            </a:r>
            <a:r>
              <a:rPr lang="en-US" b="1" dirty="0" smtClean="0">
                <a:solidFill>
                  <a:srgbClr val="FFFF00"/>
                </a:solidFill>
              </a:rPr>
              <a:t>now turn </a:t>
            </a:r>
            <a:r>
              <a:rPr lang="en-US" b="1" dirty="0">
                <a:solidFill>
                  <a:srgbClr val="FFFF00"/>
                </a:solidFill>
              </a:rPr>
              <a:t>around and offer to help other people the same way we got help</a:t>
            </a:r>
            <a:r>
              <a:rPr lang="en-US" b="1" dirty="0" smtClean="0">
                <a:solidFill>
                  <a:srgbClr val="FFFF00"/>
                </a:solidFill>
              </a:rPr>
              <a:t>. </a:t>
            </a:r>
          </a:p>
          <a:p>
            <a:endParaRPr lang="en-US" b="1" dirty="0"/>
          </a:p>
          <a:p>
            <a:r>
              <a:rPr lang="en-US" b="1" dirty="0" smtClean="0">
                <a:solidFill>
                  <a:srgbClr val="C00000"/>
                </a:solidFill>
              </a:rPr>
              <a:t>We carry the message of the 12 Steps to other alcoholics who are suffering as we were when we started at Step One.</a:t>
            </a:r>
            <a:endParaRPr lang="en-US" b="1" dirty="0">
              <a:solidFill>
                <a:srgbClr val="C00000"/>
              </a:solidFill>
            </a:endParaRPr>
          </a:p>
        </p:txBody>
      </p:sp>
      <p:pic>
        <p:nvPicPr>
          <p:cNvPr id="12290" name="Picture 2"/>
          <p:cNvPicPr>
            <a:picLocks noChangeAspect="1" noChangeArrowheads="1"/>
          </p:cNvPicPr>
          <p:nvPr/>
        </p:nvPicPr>
        <p:blipFill>
          <a:blip r:embed="rId4" cstate="print"/>
          <a:srcRect/>
          <a:stretch>
            <a:fillRect/>
          </a:stretch>
        </p:blipFill>
        <p:spPr bwMode="auto">
          <a:xfrm>
            <a:off x="285720" y="1547835"/>
            <a:ext cx="4486275" cy="50958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3000" fill="hold"/>
                                        <p:tgtEl>
                                          <p:spTgt spid="23554"/>
                                        </p:tgtEl>
                                        <p:attrNameLst>
                                          <p:attrName>ppt_w</p:attrName>
                                        </p:attrNameLst>
                                      </p:cBhvr>
                                      <p:tavLst>
                                        <p:tav tm="0" fmla="#ppt_w*sin(2.5*pi*$)">
                                          <p:val>
                                            <p:fltVal val="0"/>
                                          </p:val>
                                        </p:tav>
                                        <p:tav tm="100000">
                                          <p:val>
                                            <p:fltVal val="1"/>
                                          </p:val>
                                        </p:tav>
                                      </p:tavLst>
                                    </p:anim>
                                    <p:anim calcmode="lin" valueType="num">
                                      <p:cBhvr>
                                        <p:cTn id="8" dur="3000" fill="hold"/>
                                        <p:tgtEl>
                                          <p:spTgt spid="2355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ppt_x</p:attrName>
                                        </p:attrNameLst>
                                      </p:cBhvr>
                                      <p:tavLst>
                                        <p:tav tm="0">
                                          <p:val>
                                            <p:strVal val="#ppt_x-.2"/>
                                          </p:val>
                                        </p:tav>
                                        <p:tav tm="100000">
                                          <p:val>
                                            <p:strVal val="#ppt_x"/>
                                          </p:val>
                                        </p:tav>
                                      </p:tavLst>
                                    </p:anim>
                                    <p:anim calcmode="lin" valueType="num">
                                      <p:cBhvr>
                                        <p:cTn id="14"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a:xfrm>
            <a:off x="428596" y="2571744"/>
            <a:ext cx="8229600" cy="3357586"/>
          </a:xfrm>
        </p:spPr>
        <p:txBody>
          <a:bodyPr/>
          <a:lstStyle/>
          <a:p>
            <a:pPr eaLnBrk="1" hangingPunct="1"/>
            <a:r>
              <a:rPr lang="en-AU" sz="4800" b="1" dirty="0" smtClean="0">
                <a:solidFill>
                  <a:srgbClr val="FFFF00"/>
                </a:solidFill>
                <a:latin typeface="Castellar" pitchFamily="18" charset="0"/>
              </a:rPr>
              <a:t>THE </a:t>
            </a:r>
            <a:r>
              <a:rPr lang="en-AU" sz="4800" b="1" dirty="0" smtClean="0">
                <a:solidFill>
                  <a:schemeClr val="bg1"/>
                </a:solidFill>
                <a:latin typeface="Castellar" pitchFamily="18" charset="0"/>
              </a:rPr>
              <a:t>12 STEPS </a:t>
            </a:r>
            <a:r>
              <a:rPr lang="en-AU" sz="4800" b="1" dirty="0" smtClean="0">
                <a:solidFill>
                  <a:srgbClr val="FFFF00"/>
                </a:solidFill>
                <a:latin typeface="Castellar" pitchFamily="18" charset="0"/>
              </a:rPr>
              <a:t>AND WHAT THEY </a:t>
            </a:r>
            <a:br>
              <a:rPr lang="en-AU" sz="4800" b="1" dirty="0" smtClean="0">
                <a:solidFill>
                  <a:srgbClr val="FFFF00"/>
                </a:solidFill>
                <a:latin typeface="Castellar" pitchFamily="18" charset="0"/>
              </a:rPr>
            </a:br>
            <a:r>
              <a:rPr lang="en-AU" sz="4800" b="1" dirty="0" smtClean="0">
                <a:solidFill>
                  <a:srgbClr val="FFFF00"/>
                </a:solidFill>
                <a:latin typeface="Castellar" pitchFamily="18" charset="0"/>
              </a:rPr>
              <a:t>MEAN TO US.</a:t>
            </a:r>
            <a:endParaRPr lang="en-US" sz="4800" b="1" dirty="0" smtClean="0">
              <a:solidFill>
                <a:srgbClr val="FFFF00"/>
              </a:solidFill>
              <a:latin typeface="Castellar" pitchFamily="18" charset="0"/>
            </a:endParaRPr>
          </a:p>
        </p:txBody>
      </p:sp>
      <p:sp>
        <p:nvSpPr>
          <p:cNvPr id="5" name="Content Placeholder 4"/>
          <p:cNvSpPr>
            <a:spLocks noGrp="1"/>
          </p:cNvSpPr>
          <p:nvPr>
            <p:ph sz="half" idx="1"/>
          </p:nvPr>
        </p:nvSpPr>
        <p:spPr>
          <a:xfrm>
            <a:off x="1357290" y="0"/>
            <a:ext cx="5500726" cy="2214554"/>
          </a:xfrm>
        </p:spPr>
        <p:txBody>
          <a:bodyPr>
            <a:normAutofit fontScale="92500" lnSpcReduction="10000"/>
          </a:bodyPr>
          <a:lstStyle/>
          <a:p>
            <a:pPr algn="ctr">
              <a:buNone/>
            </a:pPr>
            <a:endParaRPr lang="en-AU" sz="4800" dirty="0" smtClean="0">
              <a:latin typeface="Castellar" pitchFamily="18" charset="0"/>
            </a:endParaRPr>
          </a:p>
          <a:p>
            <a:pPr algn="ctr">
              <a:buNone/>
            </a:pPr>
            <a:r>
              <a:rPr lang="en-AU" sz="4800" b="1" dirty="0" smtClean="0">
                <a:solidFill>
                  <a:srgbClr val="FF0000"/>
                </a:solidFill>
                <a:latin typeface="Castellar" pitchFamily="18" charset="0"/>
              </a:rPr>
              <a:t>Alcoholics</a:t>
            </a:r>
          </a:p>
          <a:p>
            <a:pPr algn="ctr">
              <a:buNone/>
            </a:pPr>
            <a:r>
              <a:rPr lang="en-AU" sz="4800" b="1" dirty="0" smtClean="0">
                <a:solidFill>
                  <a:srgbClr val="FF0000"/>
                </a:solidFill>
                <a:latin typeface="Castellar" pitchFamily="18" charset="0"/>
              </a:rPr>
              <a:t> Anonymous</a:t>
            </a:r>
            <a:endParaRPr lang="en-AU" sz="4800" b="1" dirty="0">
              <a:solidFill>
                <a:srgbClr val="FF0000"/>
              </a:solidFill>
              <a:latin typeface="Castellar"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
                                        <p:tgtEl>
                                          <p:spTgt spid="1027"/>
                                        </p:tgtEl>
                                      </p:cBhvr>
                                    </p:animEffect>
                                    <p:anim calcmode="lin" valueType="num">
                                      <p:cBhvr>
                                        <p:cTn id="8" dur="800" fill="hold"/>
                                        <p:tgtEl>
                                          <p:spTgt spid="1027"/>
                                        </p:tgtEl>
                                        <p:attrNameLst>
                                          <p:attrName>ppt_x</p:attrName>
                                        </p:attrNameLst>
                                      </p:cBhvr>
                                      <p:tavLst>
                                        <p:tav tm="0">
                                          <p:val>
                                            <p:strVal val="#ppt_x"/>
                                          </p:val>
                                        </p:tav>
                                        <p:tav tm="100000">
                                          <p:val>
                                            <p:strVal val="#ppt_x"/>
                                          </p:val>
                                        </p:tav>
                                      </p:tavLst>
                                    </p:anim>
                                    <p:anim calcmode="lin" valueType="num">
                                      <p:cBhvr>
                                        <p:cTn id="9" dur="800" fill="hold"/>
                                        <p:tgtEl>
                                          <p:spTgt spid="1027"/>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10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10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88912"/>
            <a:ext cx="8218488" cy="1668451"/>
          </a:xfrm>
        </p:spPr>
        <p:txBody>
          <a:bodyPr>
            <a:noAutofit/>
          </a:bodyPr>
          <a:lstStyle/>
          <a:p>
            <a:pPr eaLnBrk="1" hangingPunct="1"/>
            <a:r>
              <a:rPr lang="en-US" sz="1800" dirty="0" smtClean="0">
                <a:solidFill>
                  <a:srgbClr val="FFFF00"/>
                </a:solidFill>
                <a:latin typeface="Arial" pitchFamily="34" charset="0"/>
                <a:cs typeface="Arial" pitchFamily="34" charset="0"/>
              </a:rPr>
              <a:t/>
            </a:r>
            <a:br>
              <a:rPr lang="en-US" sz="1800" dirty="0" smtClean="0">
                <a:solidFill>
                  <a:srgbClr val="FFFF00"/>
                </a:solidFill>
                <a:latin typeface="Arial" pitchFamily="34" charset="0"/>
                <a:cs typeface="Arial" pitchFamily="34" charset="0"/>
              </a:rPr>
            </a:br>
            <a:r>
              <a:rPr lang="en-US" sz="1800" dirty="0" smtClean="0">
                <a:solidFill>
                  <a:srgbClr val="FFFF00"/>
                </a:solidFill>
                <a:latin typeface="Arial" pitchFamily="34" charset="0"/>
                <a:cs typeface="Arial" pitchFamily="34" charset="0"/>
              </a:rPr>
              <a:t>THE FIRST STEP  is to admit to OURSELVES that we are </a:t>
            </a:r>
            <a:r>
              <a:rPr lang="en-US" sz="2400" i="1" dirty="0" smtClean="0">
                <a:solidFill>
                  <a:schemeClr val="bg1"/>
                </a:solidFill>
                <a:latin typeface="Arial" pitchFamily="34" charset="0"/>
                <a:cs typeface="Arial" pitchFamily="34" charset="0"/>
              </a:rPr>
              <a:t>Powerless over alcohol</a:t>
            </a:r>
            <a:r>
              <a:rPr lang="en-US" sz="1800" dirty="0" smtClean="0">
                <a:solidFill>
                  <a:srgbClr val="FFFF00"/>
                </a:solidFill>
                <a:latin typeface="Arial" pitchFamily="34" charset="0"/>
                <a:cs typeface="Arial" pitchFamily="34" charset="0"/>
              </a:rPr>
              <a:t>……If when we honestly want to, we cannot give up the grog, we always start again, thinking .”This time will be different”. When we start - we cannot stop at one, we keep on drinking AND IT ALWAYS CAUSES TROUBLE. </a:t>
            </a:r>
            <a:br>
              <a:rPr lang="en-US" sz="1800" dirty="0" smtClean="0">
                <a:solidFill>
                  <a:srgbClr val="FFFF00"/>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We cannot manage our lives.</a:t>
            </a:r>
            <a:r>
              <a:rPr lang="en-US" sz="1800" dirty="0" smtClean="0">
                <a:solidFill>
                  <a:srgbClr val="FF0000"/>
                </a:solidFill>
                <a:latin typeface="Arial" pitchFamily="34" charset="0"/>
                <a:cs typeface="Arial" pitchFamily="34" charset="0"/>
              </a:rPr>
              <a:t/>
            </a:r>
            <a:br>
              <a:rPr lang="en-US" sz="1800" dirty="0" smtClean="0">
                <a:solidFill>
                  <a:srgbClr val="FF0000"/>
                </a:solidFill>
                <a:latin typeface="Arial" pitchFamily="34" charset="0"/>
                <a:cs typeface="Arial" pitchFamily="34" charset="0"/>
              </a:rPr>
            </a:br>
            <a:endParaRPr lang="en-US" sz="1800" dirty="0" smtClean="0">
              <a:solidFill>
                <a:srgbClr val="FF0000"/>
              </a:solidFill>
              <a:latin typeface="Arial" pitchFamily="34" charset="0"/>
              <a:cs typeface="Arial"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2638440" y="1990747"/>
            <a:ext cx="4076700" cy="4581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ppt_x</p:attrName>
                                        </p:attrNameLst>
                                      </p:cBhvr>
                                      <p:tavLst>
                                        <p:tav tm="0">
                                          <p:val>
                                            <p:strVal val="#ppt_x-.2"/>
                                          </p:val>
                                        </p:tav>
                                        <p:tav tm="100000">
                                          <p:val>
                                            <p:strVal val="#ppt_x"/>
                                          </p:val>
                                        </p:tav>
                                      </p:tavLst>
                                    </p:anim>
                                    <p:anim calcmode="lin" valueType="num">
                                      <p:cBhvr>
                                        <p:cTn id="8" dur="2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dirty="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2</a:t>
            </a:r>
          </a:p>
        </p:txBody>
      </p:sp>
      <p:sp>
        <p:nvSpPr>
          <p:cNvPr id="5124" name="Text Box 4"/>
          <p:cNvSpPr txBox="1">
            <a:spLocks noChangeArrowheads="1"/>
          </p:cNvSpPr>
          <p:nvPr/>
        </p:nvSpPr>
        <p:spPr bwMode="auto">
          <a:xfrm>
            <a:off x="4716463" y="765175"/>
            <a:ext cx="4175125" cy="4247317"/>
          </a:xfrm>
          <a:prstGeom prst="rect">
            <a:avLst/>
          </a:prstGeom>
          <a:noFill/>
          <a:ln w="9525">
            <a:noFill/>
            <a:miter lim="800000"/>
            <a:headEnd/>
            <a:tailEnd/>
          </a:ln>
        </p:spPr>
        <p:txBody>
          <a:bodyPr>
            <a:spAutoFit/>
          </a:bodyPr>
          <a:lstStyle/>
          <a:p>
            <a:r>
              <a:rPr lang="en-AU" b="1" dirty="0" smtClean="0">
                <a:solidFill>
                  <a:srgbClr val="FFFF00"/>
                </a:solidFill>
              </a:rPr>
              <a:t>We are crazy to pick up the grog again when we know we will get into more trouble , we </a:t>
            </a:r>
            <a:r>
              <a:rPr lang="en-AU" b="1" dirty="0">
                <a:solidFill>
                  <a:srgbClr val="FFFF00"/>
                </a:solidFill>
              </a:rPr>
              <a:t>do mad things with </a:t>
            </a:r>
            <a:r>
              <a:rPr lang="en-AU" b="1" dirty="0" smtClean="0">
                <a:solidFill>
                  <a:srgbClr val="FFFF00"/>
                </a:solidFill>
              </a:rPr>
              <a:t>a drink </a:t>
            </a:r>
            <a:r>
              <a:rPr lang="en-AU" b="1" dirty="0">
                <a:solidFill>
                  <a:srgbClr val="FFFF00"/>
                </a:solidFill>
              </a:rPr>
              <a:t>in us</a:t>
            </a:r>
            <a:r>
              <a:rPr lang="en-AU" b="1" dirty="0" smtClean="0">
                <a:solidFill>
                  <a:srgbClr val="FFFF00"/>
                </a:solidFill>
              </a:rPr>
              <a:t>.</a:t>
            </a:r>
          </a:p>
          <a:p>
            <a:endParaRPr lang="en-AU" b="1" dirty="0">
              <a:solidFill>
                <a:srgbClr val="FFFF00"/>
              </a:solidFill>
            </a:endParaRPr>
          </a:p>
          <a:p>
            <a:r>
              <a:rPr lang="en-AU" b="1" dirty="0">
                <a:solidFill>
                  <a:srgbClr val="FFFF00"/>
                </a:solidFill>
              </a:rPr>
              <a:t>We need help from a power greater than ourselves which we can </a:t>
            </a:r>
            <a:r>
              <a:rPr lang="en-AU" b="1" dirty="0" smtClean="0">
                <a:solidFill>
                  <a:srgbClr val="FFFF00"/>
                </a:solidFill>
              </a:rPr>
              <a:t>call the Creator, </a:t>
            </a:r>
            <a:r>
              <a:rPr lang="en-AU" b="1" dirty="0" err="1" smtClean="0">
                <a:solidFill>
                  <a:srgbClr val="FFFF00"/>
                </a:solidFill>
              </a:rPr>
              <a:t>Wundjina</a:t>
            </a:r>
            <a:r>
              <a:rPr lang="en-AU" b="1" dirty="0" smtClean="0">
                <a:solidFill>
                  <a:srgbClr val="FFFF00"/>
                </a:solidFill>
              </a:rPr>
              <a:t>, Spirit of Nature, Our Ancestors, Friend, Elder, or if we want to...God</a:t>
            </a:r>
          </a:p>
          <a:p>
            <a:endParaRPr lang="en-AU" b="1" dirty="0"/>
          </a:p>
          <a:p>
            <a:endParaRPr lang="en-AU" b="1" dirty="0" smtClean="0"/>
          </a:p>
          <a:p>
            <a:endParaRPr lang="en-AU" b="1" dirty="0"/>
          </a:p>
          <a:p>
            <a:endParaRPr lang="en-AU" b="1" dirty="0" smtClean="0"/>
          </a:p>
          <a:p>
            <a:endParaRPr lang="en-US" b="1" dirty="0"/>
          </a:p>
        </p:txBody>
      </p:sp>
      <p:sp>
        <p:nvSpPr>
          <p:cNvPr id="5125" name="Text Box 5"/>
          <p:cNvSpPr txBox="1">
            <a:spLocks noChangeArrowheads="1"/>
          </p:cNvSpPr>
          <p:nvPr/>
        </p:nvSpPr>
        <p:spPr bwMode="auto">
          <a:xfrm>
            <a:off x="4767263" y="3286125"/>
            <a:ext cx="4052887" cy="1754326"/>
          </a:xfrm>
          <a:prstGeom prst="rect">
            <a:avLst/>
          </a:prstGeom>
          <a:noFill/>
          <a:ln w="9525">
            <a:noFill/>
            <a:miter lim="800000"/>
            <a:headEnd/>
            <a:tailEnd/>
          </a:ln>
        </p:spPr>
        <p:txBody>
          <a:bodyPr>
            <a:spAutoFit/>
          </a:bodyPr>
          <a:lstStyle/>
          <a:p>
            <a:endParaRPr lang="en-AU" b="1" dirty="0" smtClean="0"/>
          </a:p>
          <a:p>
            <a:endParaRPr lang="en-AU" b="1" dirty="0"/>
          </a:p>
          <a:p>
            <a:r>
              <a:rPr lang="en-AU" b="1" dirty="0" smtClean="0">
                <a:solidFill>
                  <a:srgbClr val="FFFF00"/>
                </a:solidFill>
              </a:rPr>
              <a:t>It </a:t>
            </a:r>
            <a:r>
              <a:rPr lang="en-AU" b="1" dirty="0">
                <a:solidFill>
                  <a:srgbClr val="FFFF00"/>
                </a:solidFill>
              </a:rPr>
              <a:t>has to be a power greater than ourselves </a:t>
            </a:r>
            <a:r>
              <a:rPr lang="en-AU" b="1" dirty="0" smtClean="0">
                <a:solidFill>
                  <a:srgbClr val="FFFF00"/>
                </a:solidFill>
              </a:rPr>
              <a:t>because we </a:t>
            </a:r>
            <a:r>
              <a:rPr lang="en-AU" b="1" dirty="0">
                <a:solidFill>
                  <a:srgbClr val="FFFF00"/>
                </a:solidFill>
              </a:rPr>
              <a:t>have not been able to get off the grog </a:t>
            </a:r>
            <a:r>
              <a:rPr lang="en-AU" b="1" dirty="0" smtClean="0">
                <a:solidFill>
                  <a:srgbClr val="FFFF00"/>
                </a:solidFill>
              </a:rPr>
              <a:t>on </a:t>
            </a:r>
            <a:r>
              <a:rPr lang="en-AU" b="1" dirty="0">
                <a:solidFill>
                  <a:srgbClr val="FFFF00"/>
                </a:solidFill>
              </a:rPr>
              <a:t>our own.</a:t>
            </a:r>
            <a:endParaRPr lang="en-US" b="1" dirty="0">
              <a:solidFill>
                <a:srgbClr val="FFFF00"/>
              </a:solidFill>
            </a:endParaRPr>
          </a:p>
        </p:txBody>
      </p:sp>
      <p:pic>
        <p:nvPicPr>
          <p:cNvPr id="8" name="Picture 3"/>
          <p:cNvPicPr>
            <a:picLocks noChangeAspect="1" noChangeArrowheads="1"/>
          </p:cNvPicPr>
          <p:nvPr/>
        </p:nvPicPr>
        <p:blipFill>
          <a:blip r:embed="rId4" cstate="print"/>
          <a:srcRect/>
          <a:stretch>
            <a:fillRect/>
          </a:stretch>
        </p:blipFill>
        <p:spPr bwMode="auto">
          <a:xfrm>
            <a:off x="357158" y="1714488"/>
            <a:ext cx="3714776" cy="485778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3000" fill="hold"/>
                                        <p:tgtEl>
                                          <p:spTgt spid="13314"/>
                                        </p:tgtEl>
                                        <p:attrNameLst>
                                          <p:attrName>ppt_w</p:attrName>
                                        </p:attrNameLst>
                                      </p:cBhvr>
                                      <p:tavLst>
                                        <p:tav tm="0" fmla="#ppt_w*sin(2.5*pi*$)">
                                          <p:val>
                                            <p:fltVal val="0"/>
                                          </p:val>
                                        </p:tav>
                                        <p:tav tm="100000">
                                          <p:val>
                                            <p:fltVal val="1"/>
                                          </p:val>
                                        </p:tav>
                                      </p:tavLst>
                                    </p:anim>
                                    <p:anim calcmode="lin" valueType="num">
                                      <p:cBhvr>
                                        <p:cTn id="8" dur="3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2000" fill="hold"/>
                                        <p:tgtEl>
                                          <p:spTgt spid="5124"/>
                                        </p:tgtEl>
                                        <p:attrNameLst>
                                          <p:attrName>ppt_x</p:attrName>
                                        </p:attrNameLst>
                                      </p:cBhvr>
                                      <p:tavLst>
                                        <p:tav tm="0">
                                          <p:val>
                                            <p:strVal val="#ppt_x-.2"/>
                                          </p:val>
                                        </p:tav>
                                        <p:tav tm="100000">
                                          <p:val>
                                            <p:strVal val="#ppt_x"/>
                                          </p:val>
                                        </p:tav>
                                      </p:tavLst>
                                    </p:anim>
                                    <p:anim calcmode="lin" valueType="num">
                                      <p:cBhvr>
                                        <p:cTn id="14" dur="2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15" dur="20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p:cTn id="20" dur="2000" fill="hold"/>
                                        <p:tgtEl>
                                          <p:spTgt spid="5125"/>
                                        </p:tgtEl>
                                        <p:attrNameLst>
                                          <p:attrName>ppt_x</p:attrName>
                                        </p:attrNameLst>
                                      </p:cBhvr>
                                      <p:tavLst>
                                        <p:tav tm="0">
                                          <p:val>
                                            <p:strVal val="#ppt_x-.2"/>
                                          </p:val>
                                        </p:tav>
                                        <p:tav tm="100000">
                                          <p:val>
                                            <p:strVal val="#ppt_x"/>
                                          </p:val>
                                        </p:tav>
                                      </p:tavLst>
                                    </p:anim>
                                    <p:anim calcmode="lin" valueType="num">
                                      <p:cBhvr>
                                        <p:cTn id="21" dur="2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2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5124" grpId="0"/>
      <p:bldP spid="5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3</a:t>
            </a:r>
          </a:p>
        </p:txBody>
      </p:sp>
      <p:sp>
        <p:nvSpPr>
          <p:cNvPr id="6148" name="Text Box 4"/>
          <p:cNvSpPr txBox="1">
            <a:spLocks noChangeArrowheads="1"/>
          </p:cNvSpPr>
          <p:nvPr/>
        </p:nvSpPr>
        <p:spPr bwMode="auto">
          <a:xfrm>
            <a:off x="4140200" y="352425"/>
            <a:ext cx="4464050" cy="3139321"/>
          </a:xfrm>
          <a:prstGeom prst="rect">
            <a:avLst/>
          </a:prstGeom>
          <a:noFill/>
          <a:ln w="9525">
            <a:noFill/>
            <a:miter lim="800000"/>
            <a:headEnd/>
            <a:tailEnd/>
          </a:ln>
        </p:spPr>
        <p:txBody>
          <a:bodyPr>
            <a:spAutoFit/>
          </a:bodyPr>
          <a:lstStyle/>
          <a:p>
            <a:r>
              <a:rPr lang="en-AU" b="1" dirty="0" smtClean="0">
                <a:solidFill>
                  <a:srgbClr val="FFFF00"/>
                </a:solidFill>
              </a:rPr>
              <a:t>This Step asks us to make a decision to turn our will and our lives over to our own idea of what God is, no –one else’s idea of a God. </a:t>
            </a:r>
          </a:p>
          <a:p>
            <a:endParaRPr lang="en-AU" b="1" dirty="0"/>
          </a:p>
          <a:p>
            <a:endParaRPr lang="en-AU" b="1" dirty="0" smtClean="0"/>
          </a:p>
          <a:p>
            <a:endParaRPr lang="en-AU" b="1" dirty="0"/>
          </a:p>
          <a:p>
            <a:endParaRPr lang="en-AU" b="1" dirty="0" smtClean="0"/>
          </a:p>
          <a:p>
            <a:endParaRPr lang="en-AU" b="1" dirty="0"/>
          </a:p>
          <a:p>
            <a:r>
              <a:rPr lang="en-AU" b="1" dirty="0" smtClean="0">
                <a:solidFill>
                  <a:srgbClr val="FFFF00"/>
                </a:solidFill>
              </a:rPr>
              <a:t>Remember.........</a:t>
            </a:r>
          </a:p>
          <a:p>
            <a:r>
              <a:rPr lang="en-AU" b="1" dirty="0" smtClean="0">
                <a:solidFill>
                  <a:srgbClr val="FFFF00"/>
                </a:solidFill>
              </a:rPr>
              <a:t>It is a God of </a:t>
            </a:r>
            <a:r>
              <a:rPr lang="en-AU" b="1" i="1" u="sng" dirty="0" smtClean="0">
                <a:solidFill>
                  <a:schemeClr val="bg1"/>
                </a:solidFill>
              </a:rPr>
              <a:t>our own understanding</a:t>
            </a:r>
            <a:r>
              <a:rPr lang="en-AU" b="1" u="sng" dirty="0" smtClean="0"/>
              <a:t>.</a:t>
            </a:r>
            <a:endParaRPr lang="en-US" b="1" u="sng" dirty="0"/>
          </a:p>
        </p:txBody>
      </p:sp>
      <p:pic>
        <p:nvPicPr>
          <p:cNvPr id="5123" name="Picture 3"/>
          <p:cNvPicPr>
            <a:picLocks noChangeAspect="1" noChangeArrowheads="1"/>
          </p:cNvPicPr>
          <p:nvPr/>
        </p:nvPicPr>
        <p:blipFill>
          <a:blip r:embed="rId4" cstate="print"/>
          <a:srcRect/>
          <a:stretch>
            <a:fillRect/>
          </a:stretch>
        </p:blipFill>
        <p:spPr bwMode="auto">
          <a:xfrm>
            <a:off x="357158" y="1704997"/>
            <a:ext cx="3714750" cy="48672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3000" fill="hold"/>
                                        <p:tgtEl>
                                          <p:spTgt spid="14338"/>
                                        </p:tgtEl>
                                        <p:attrNameLst>
                                          <p:attrName>ppt_w</p:attrName>
                                        </p:attrNameLst>
                                      </p:cBhvr>
                                      <p:tavLst>
                                        <p:tav tm="0" fmla="#ppt_w*sin(2.5*pi*$)">
                                          <p:val>
                                            <p:fltVal val="0"/>
                                          </p:val>
                                        </p:tav>
                                        <p:tav tm="100000">
                                          <p:val>
                                            <p:fltVal val="1"/>
                                          </p:val>
                                        </p:tav>
                                      </p:tavLst>
                                    </p:anim>
                                    <p:anim calcmode="lin" valueType="num">
                                      <p:cBhvr>
                                        <p:cTn id="8" dur="30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2000" fill="hold"/>
                                        <p:tgtEl>
                                          <p:spTgt spid="6148"/>
                                        </p:tgtEl>
                                        <p:attrNameLst>
                                          <p:attrName>ppt_x</p:attrName>
                                        </p:attrNameLst>
                                      </p:cBhvr>
                                      <p:tavLst>
                                        <p:tav tm="0">
                                          <p:val>
                                            <p:strVal val="#ppt_x-.2"/>
                                          </p:val>
                                        </p:tav>
                                        <p:tav tm="100000">
                                          <p:val>
                                            <p:strVal val="#ppt_x"/>
                                          </p:val>
                                        </p:tav>
                                      </p:tavLst>
                                    </p:anim>
                                    <p:anim calcmode="lin" valueType="num">
                                      <p:cBhvr>
                                        <p:cTn id="14" dur="2000" fill="hold"/>
                                        <p:tgtEl>
                                          <p:spTgt spid="6148"/>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4</a:t>
            </a:r>
          </a:p>
        </p:txBody>
      </p:sp>
      <p:sp>
        <p:nvSpPr>
          <p:cNvPr id="6" name="TextBox 5"/>
          <p:cNvSpPr txBox="1">
            <a:spLocks noChangeArrowheads="1"/>
          </p:cNvSpPr>
          <p:nvPr/>
        </p:nvSpPr>
        <p:spPr bwMode="auto">
          <a:xfrm>
            <a:off x="5000625" y="1571625"/>
            <a:ext cx="4143375" cy="2031325"/>
          </a:xfrm>
          <a:prstGeom prst="rect">
            <a:avLst/>
          </a:prstGeom>
          <a:noFill/>
          <a:ln w="9525">
            <a:noFill/>
            <a:miter lim="800000"/>
            <a:headEnd/>
            <a:tailEnd/>
          </a:ln>
        </p:spPr>
        <p:txBody>
          <a:bodyPr>
            <a:spAutoFit/>
          </a:bodyPr>
          <a:lstStyle/>
          <a:p>
            <a:r>
              <a:rPr lang="en-US" b="1" dirty="0">
                <a:solidFill>
                  <a:srgbClr val="FFFF00"/>
                </a:solidFill>
              </a:rPr>
              <a:t>This </a:t>
            </a:r>
            <a:r>
              <a:rPr lang="en-US" b="1" dirty="0" smtClean="0">
                <a:solidFill>
                  <a:srgbClr val="FFFF00"/>
                </a:solidFill>
              </a:rPr>
              <a:t>Step </a:t>
            </a:r>
            <a:r>
              <a:rPr lang="en-US" b="1" dirty="0">
                <a:solidFill>
                  <a:srgbClr val="FFFF00"/>
                </a:solidFill>
              </a:rPr>
              <a:t>is saying to us that we need to look at the things we used to do as a drinker and be honest about it</a:t>
            </a:r>
            <a:r>
              <a:rPr lang="en-US" b="1" dirty="0" smtClean="0">
                <a:solidFill>
                  <a:srgbClr val="FFFF00"/>
                </a:solidFill>
              </a:rPr>
              <a:t>. </a:t>
            </a:r>
          </a:p>
          <a:p>
            <a:r>
              <a:rPr lang="en-US" b="1" dirty="0" smtClean="0">
                <a:solidFill>
                  <a:srgbClr val="FFFF00"/>
                </a:solidFill>
              </a:rPr>
              <a:t>We look at who we resent/hate, what we fear and how our behaviors affected others.</a:t>
            </a:r>
            <a:endParaRPr lang="en-US" b="1" dirty="0">
              <a:solidFill>
                <a:srgbClr val="FFFF00"/>
              </a:solidFill>
            </a:endParaRPr>
          </a:p>
        </p:txBody>
      </p:sp>
      <p:pic>
        <p:nvPicPr>
          <p:cNvPr id="6146" name="Picture 2"/>
          <p:cNvPicPr>
            <a:picLocks noChangeAspect="1" noChangeArrowheads="1"/>
          </p:cNvPicPr>
          <p:nvPr/>
        </p:nvPicPr>
        <p:blipFill>
          <a:blip r:embed="rId4" cstate="print"/>
          <a:srcRect/>
          <a:stretch>
            <a:fillRect/>
          </a:stretch>
        </p:blipFill>
        <p:spPr bwMode="auto">
          <a:xfrm>
            <a:off x="214282" y="1866923"/>
            <a:ext cx="4410075" cy="48482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3000" fill="hold"/>
                                        <p:tgtEl>
                                          <p:spTgt spid="15362"/>
                                        </p:tgtEl>
                                        <p:attrNameLst>
                                          <p:attrName>ppt_w</p:attrName>
                                        </p:attrNameLst>
                                      </p:cBhvr>
                                      <p:tavLst>
                                        <p:tav tm="0" fmla="#ppt_w*sin(2.5*pi*$)">
                                          <p:val>
                                            <p:fltVal val="0"/>
                                          </p:val>
                                        </p:tav>
                                        <p:tav tm="100000">
                                          <p:val>
                                            <p:fltVal val="1"/>
                                          </p:val>
                                        </p:tav>
                                      </p:tavLst>
                                    </p:anim>
                                    <p:anim calcmode="lin" valueType="num">
                                      <p:cBhvr>
                                        <p:cTn id="8" dur="3000" fill="hold"/>
                                        <p:tgtEl>
                                          <p:spTgt spid="1536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5</a:t>
            </a:r>
          </a:p>
        </p:txBody>
      </p:sp>
      <p:sp>
        <p:nvSpPr>
          <p:cNvPr id="6" name="TextBox 5"/>
          <p:cNvSpPr txBox="1">
            <a:spLocks noChangeArrowheads="1"/>
          </p:cNvSpPr>
          <p:nvPr/>
        </p:nvSpPr>
        <p:spPr bwMode="auto">
          <a:xfrm>
            <a:off x="4643438" y="928688"/>
            <a:ext cx="4500562" cy="1754326"/>
          </a:xfrm>
          <a:prstGeom prst="rect">
            <a:avLst/>
          </a:prstGeom>
          <a:noFill/>
          <a:ln w="9525">
            <a:noFill/>
            <a:miter lim="800000"/>
            <a:headEnd/>
            <a:tailEnd/>
          </a:ln>
        </p:spPr>
        <p:txBody>
          <a:bodyPr>
            <a:spAutoFit/>
          </a:bodyPr>
          <a:lstStyle/>
          <a:p>
            <a:r>
              <a:rPr lang="en-US" b="1" dirty="0">
                <a:solidFill>
                  <a:srgbClr val="FFFF00"/>
                </a:solidFill>
              </a:rPr>
              <a:t>We </a:t>
            </a:r>
            <a:r>
              <a:rPr lang="en-US" b="1" dirty="0" smtClean="0">
                <a:solidFill>
                  <a:srgbClr val="FFFF00"/>
                </a:solidFill>
              </a:rPr>
              <a:t>talked to the God</a:t>
            </a:r>
            <a:r>
              <a:rPr lang="en-US" b="1" dirty="0" smtClean="0">
                <a:solidFill>
                  <a:schemeClr val="bg1"/>
                </a:solidFill>
              </a:rPr>
              <a:t> </a:t>
            </a:r>
            <a:r>
              <a:rPr lang="en-US" b="1" i="1" u="sng" dirty="0" smtClean="0">
                <a:solidFill>
                  <a:schemeClr val="bg1"/>
                </a:solidFill>
              </a:rPr>
              <a:t>of our own understanding </a:t>
            </a:r>
            <a:r>
              <a:rPr lang="en-US" b="1" i="1" dirty="0" smtClean="0">
                <a:solidFill>
                  <a:schemeClr val="bg1"/>
                </a:solidFill>
              </a:rPr>
              <a:t> </a:t>
            </a:r>
            <a:r>
              <a:rPr lang="en-US" b="1" dirty="0" smtClean="0">
                <a:solidFill>
                  <a:srgbClr val="FFFF00"/>
                </a:solidFill>
              </a:rPr>
              <a:t>and admitted it all, then we admitted it to ourselves , next we talked with someone else who has done the Steps and recovered from alcoholism- usually our sponsor.</a:t>
            </a:r>
            <a:endParaRPr lang="en-US" b="1" dirty="0">
              <a:solidFill>
                <a:srgbClr val="FFFF00"/>
              </a:solidFill>
            </a:endParaRPr>
          </a:p>
        </p:txBody>
      </p:sp>
      <p:pic>
        <p:nvPicPr>
          <p:cNvPr id="1026" name="Picture 2"/>
          <p:cNvPicPr>
            <a:picLocks noChangeAspect="1" noChangeArrowheads="1"/>
          </p:cNvPicPr>
          <p:nvPr/>
        </p:nvPicPr>
        <p:blipFill>
          <a:blip r:embed="rId4" cstate="print"/>
          <a:srcRect/>
          <a:stretch>
            <a:fillRect/>
          </a:stretch>
        </p:blipFill>
        <p:spPr bwMode="auto">
          <a:xfrm>
            <a:off x="338137" y="1547834"/>
            <a:ext cx="4162425" cy="4953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3000" fill="hold"/>
                                        <p:tgtEl>
                                          <p:spTgt spid="16386"/>
                                        </p:tgtEl>
                                        <p:attrNameLst>
                                          <p:attrName>ppt_w</p:attrName>
                                        </p:attrNameLst>
                                      </p:cBhvr>
                                      <p:tavLst>
                                        <p:tav tm="0" fmla="#ppt_w*sin(2.5*pi*$)">
                                          <p:val>
                                            <p:fltVal val="0"/>
                                          </p:val>
                                        </p:tav>
                                        <p:tav tm="100000">
                                          <p:val>
                                            <p:fltVal val="1"/>
                                          </p:val>
                                        </p:tav>
                                      </p:tavLst>
                                    </p:anim>
                                    <p:anim calcmode="lin" valueType="num">
                                      <p:cBhvr>
                                        <p:cTn id="8" dur="3000" fill="hold"/>
                                        <p:tgtEl>
                                          <p:spTgt spid="1638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6</a:t>
            </a:r>
          </a:p>
        </p:txBody>
      </p:sp>
      <p:sp>
        <p:nvSpPr>
          <p:cNvPr id="6" name="TextBox 5"/>
          <p:cNvSpPr txBox="1">
            <a:spLocks noChangeArrowheads="1"/>
          </p:cNvSpPr>
          <p:nvPr/>
        </p:nvSpPr>
        <p:spPr bwMode="auto">
          <a:xfrm>
            <a:off x="5072063" y="1357313"/>
            <a:ext cx="4071937" cy="2585323"/>
          </a:xfrm>
          <a:prstGeom prst="rect">
            <a:avLst/>
          </a:prstGeom>
          <a:noFill/>
          <a:ln w="9525">
            <a:noFill/>
            <a:miter lim="800000"/>
            <a:headEnd/>
            <a:tailEnd/>
          </a:ln>
        </p:spPr>
        <p:txBody>
          <a:bodyPr>
            <a:spAutoFit/>
          </a:bodyPr>
          <a:lstStyle/>
          <a:p>
            <a:r>
              <a:rPr lang="en-US" b="1" dirty="0" smtClean="0">
                <a:solidFill>
                  <a:srgbClr val="FFFF00"/>
                </a:solidFill>
              </a:rPr>
              <a:t>In Step 5 we </a:t>
            </a:r>
            <a:r>
              <a:rPr lang="en-US" b="1" dirty="0" err="1" smtClean="0">
                <a:solidFill>
                  <a:srgbClr val="FFFF00"/>
                </a:solidFill>
              </a:rPr>
              <a:t>realised</a:t>
            </a:r>
            <a:r>
              <a:rPr lang="en-US" b="1" dirty="0" smtClean="0">
                <a:solidFill>
                  <a:srgbClr val="FFFF00"/>
                </a:solidFill>
              </a:rPr>
              <a:t> that we had some defects/faults in our character.</a:t>
            </a:r>
          </a:p>
          <a:p>
            <a:endParaRPr lang="en-US" b="1" dirty="0">
              <a:solidFill>
                <a:srgbClr val="FFFF00"/>
              </a:solidFill>
            </a:endParaRPr>
          </a:p>
          <a:p>
            <a:endParaRPr lang="en-US" b="1" dirty="0" smtClean="0">
              <a:solidFill>
                <a:srgbClr val="FFFF00"/>
              </a:solidFill>
            </a:endParaRPr>
          </a:p>
          <a:p>
            <a:r>
              <a:rPr lang="en-US" b="1" dirty="0" smtClean="0">
                <a:solidFill>
                  <a:srgbClr val="FFFF00"/>
                </a:solidFill>
              </a:rPr>
              <a:t>Now we become ready to have the God </a:t>
            </a:r>
            <a:r>
              <a:rPr lang="en-US" b="1" i="1" u="sng" dirty="0" smtClean="0">
                <a:solidFill>
                  <a:schemeClr val="bg1"/>
                </a:solidFill>
              </a:rPr>
              <a:t>of our own understanding  </a:t>
            </a:r>
            <a:r>
              <a:rPr lang="en-US" b="1" dirty="0" smtClean="0">
                <a:solidFill>
                  <a:srgbClr val="FFFF00"/>
                </a:solidFill>
              </a:rPr>
              <a:t>remove them so we will not need to drink again.</a:t>
            </a:r>
            <a:endParaRPr lang="en-US" b="1" dirty="0">
              <a:solidFill>
                <a:srgbClr val="FFFF00"/>
              </a:solidFill>
            </a:endParaRPr>
          </a:p>
        </p:txBody>
      </p:sp>
      <p:pic>
        <p:nvPicPr>
          <p:cNvPr id="2050" name="Picture 2"/>
          <p:cNvPicPr>
            <a:picLocks noChangeAspect="1" noChangeArrowheads="1"/>
          </p:cNvPicPr>
          <p:nvPr/>
        </p:nvPicPr>
        <p:blipFill>
          <a:blip r:embed="rId4" cstate="print"/>
          <a:srcRect/>
          <a:stretch>
            <a:fillRect/>
          </a:stretch>
        </p:blipFill>
        <p:spPr bwMode="auto">
          <a:xfrm>
            <a:off x="285720" y="1519261"/>
            <a:ext cx="4143404" cy="5053011"/>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3000" fill="hold"/>
                                        <p:tgtEl>
                                          <p:spTgt spid="17410"/>
                                        </p:tgtEl>
                                        <p:attrNameLst>
                                          <p:attrName>ppt_w</p:attrName>
                                        </p:attrNameLst>
                                      </p:cBhvr>
                                      <p:tavLst>
                                        <p:tav tm="0" fmla="#ppt_w*sin(2.5*pi*$)">
                                          <p:val>
                                            <p:fltVal val="0"/>
                                          </p:val>
                                        </p:tav>
                                        <p:tav tm="100000">
                                          <p:val>
                                            <p:fltVal val="1"/>
                                          </p:val>
                                        </p:tav>
                                      </p:tavLst>
                                    </p:anim>
                                    <p:anim calcmode="lin" valueType="num">
                                      <p:cBhvr>
                                        <p:cTn id="8" dur="3000" fill="hold"/>
                                        <p:tgtEl>
                                          <p:spTgt spid="174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descr="Cork"/>
          <p:cNvSpPr>
            <a:spLocks noChangeArrowheads="1" noChangeShapeType="1" noTextEdit="1"/>
          </p:cNvSpPr>
          <p:nvPr/>
        </p:nvSpPr>
        <p:spPr bwMode="auto">
          <a:xfrm>
            <a:off x="323850" y="333375"/>
            <a:ext cx="1584325" cy="1116013"/>
          </a:xfrm>
          <a:prstGeom prst="rect">
            <a:avLst/>
          </a:prstGeom>
        </p:spPr>
        <p:txBody>
          <a:bodyPr wrap="none" fromWordArt="1">
            <a:prstTxWarp prst="textPlain">
              <a:avLst>
                <a:gd name="adj" fmla="val 50000"/>
              </a:avLst>
            </a:prstTxWarp>
          </a:bodyPr>
          <a:lstStyle/>
          <a:p>
            <a:pPr algn="ctr"/>
            <a:r>
              <a:rPr lang="en-AU" sz="3600" kern="10">
                <a:ln w="9525">
                  <a:solidFill>
                    <a:srgbClr val="000000"/>
                  </a:solidFill>
                  <a:round/>
                  <a:headEnd/>
                  <a:tailEnd/>
                </a:ln>
                <a:blipFill dpi="0" rotWithShape="1">
                  <a:blip r:embed="rId3"/>
                  <a:srcRect/>
                  <a:tile tx="0" ty="0" sx="100000" sy="100000" flip="none" algn="tl"/>
                </a:blipFill>
                <a:effectLst>
                  <a:outerShdw sy="50000" rotWithShape="0">
                    <a:schemeClr val="tx1">
                      <a:alpha val="50000"/>
                    </a:schemeClr>
                  </a:outerShdw>
                </a:effectLst>
                <a:latin typeface="Black Chancery"/>
              </a:rPr>
              <a:t>Step 7</a:t>
            </a:r>
          </a:p>
        </p:txBody>
      </p:sp>
      <p:sp>
        <p:nvSpPr>
          <p:cNvPr id="6" name="TextBox 5"/>
          <p:cNvSpPr txBox="1">
            <a:spLocks noChangeArrowheads="1"/>
          </p:cNvSpPr>
          <p:nvPr/>
        </p:nvSpPr>
        <p:spPr bwMode="auto">
          <a:xfrm>
            <a:off x="5357813" y="1143000"/>
            <a:ext cx="3786187" cy="1200150"/>
          </a:xfrm>
          <a:prstGeom prst="rect">
            <a:avLst/>
          </a:prstGeom>
          <a:noFill/>
          <a:ln w="9525">
            <a:noFill/>
            <a:miter lim="800000"/>
            <a:headEnd/>
            <a:tailEnd/>
          </a:ln>
        </p:spPr>
        <p:txBody>
          <a:bodyPr>
            <a:spAutoFit/>
          </a:bodyPr>
          <a:lstStyle/>
          <a:p>
            <a:r>
              <a:rPr lang="en-US" b="1" dirty="0">
                <a:solidFill>
                  <a:srgbClr val="FFFF00"/>
                </a:solidFill>
              </a:rPr>
              <a:t>In this </a:t>
            </a:r>
            <a:r>
              <a:rPr lang="en-US" b="1" dirty="0" smtClean="0">
                <a:solidFill>
                  <a:srgbClr val="FFFF00"/>
                </a:solidFill>
              </a:rPr>
              <a:t>Step </a:t>
            </a:r>
            <a:r>
              <a:rPr lang="en-US" b="1" dirty="0">
                <a:solidFill>
                  <a:srgbClr val="FFFF00"/>
                </a:solidFill>
              </a:rPr>
              <a:t>we are humble enough to ask for help to get rid of any rubbish we may still be thinking.</a:t>
            </a:r>
          </a:p>
        </p:txBody>
      </p:sp>
      <p:pic>
        <p:nvPicPr>
          <p:cNvPr id="7170" name="Picture 2"/>
          <p:cNvPicPr>
            <a:picLocks noChangeAspect="1" noChangeArrowheads="1"/>
          </p:cNvPicPr>
          <p:nvPr/>
        </p:nvPicPr>
        <p:blipFill>
          <a:blip r:embed="rId4" cstate="print"/>
          <a:srcRect/>
          <a:stretch>
            <a:fillRect/>
          </a:stretch>
        </p:blipFill>
        <p:spPr bwMode="auto">
          <a:xfrm>
            <a:off x="371477" y="1595461"/>
            <a:ext cx="4057647" cy="49053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3000" fill="hold"/>
                                        <p:tgtEl>
                                          <p:spTgt spid="18434"/>
                                        </p:tgtEl>
                                        <p:attrNameLst>
                                          <p:attrName>ppt_w</p:attrName>
                                        </p:attrNameLst>
                                      </p:cBhvr>
                                      <p:tavLst>
                                        <p:tav tm="0" fmla="#ppt_w*sin(2.5*pi*$)">
                                          <p:val>
                                            <p:fltVal val="0"/>
                                          </p:val>
                                        </p:tav>
                                        <p:tav tm="100000">
                                          <p:val>
                                            <p:fltVal val="1"/>
                                          </p:val>
                                        </p:tav>
                                      </p:tavLst>
                                    </p:anim>
                                    <p:anim calcmode="lin" valueType="num">
                                      <p:cBhvr>
                                        <p:cTn id="8" dur="3000" fill="hold"/>
                                        <p:tgtEl>
                                          <p:spTgt spid="184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438</TotalTime>
  <Words>648</Words>
  <Application>Microsoft Office PowerPoint</Application>
  <PresentationFormat>On-screen Show (4:3)</PresentationFormat>
  <Paragraphs>69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PowerPoint Presentation</vt:lpstr>
      <vt:lpstr>THE 12 STEPS AND WHAT THEY  MEAN TO US.</vt:lpstr>
      <vt:lpstr> THE FIRST STEP  is to admit to OURSELVES that we are Powerless over alcohol……If when we honestly want to, we cannot give up the grog, we always start again, thinking .”This time will be different”. When we start - we cannot stop at one, we keep on drinking AND IT ALWAYS CAUSES TROUBLE.    We cannot manage our lives.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KAKADU HEALTH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aodcoord</dc:creator>
  <cp:lastModifiedBy>Peter Thomas</cp:lastModifiedBy>
  <cp:revision>60</cp:revision>
  <dcterms:created xsi:type="dcterms:W3CDTF">2007-11-23T06:29:30Z</dcterms:created>
  <dcterms:modified xsi:type="dcterms:W3CDTF">2016-08-24T03:20:58Z</dcterms:modified>
</cp:coreProperties>
</file>